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0"/>
  </p:notesMasterIdLst>
  <p:sldIdLst>
    <p:sldId id="256" r:id="rId2"/>
    <p:sldId id="268" r:id="rId3"/>
    <p:sldId id="277" r:id="rId4"/>
    <p:sldId id="282" r:id="rId5"/>
    <p:sldId id="281" r:id="rId6"/>
    <p:sldId id="263" r:id="rId7"/>
    <p:sldId id="266" r:id="rId8"/>
    <p:sldId id="280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D636"/>
    <a:srgbClr val="DBDF2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4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5B5B71-71C2-420B-92E3-8EACF1F9E0A3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782998-6E6C-41F9-BADC-8E80C52C3E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05462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782998-6E6C-41F9-BADC-8E80C52C3E24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05974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56fe363bc29c7eec1f431b4c5c6e668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908720"/>
            <a:ext cx="3753675" cy="5256584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4139952" y="1484784"/>
            <a:ext cx="4644008" cy="3528392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Новые возможности программы «От рождения до школы»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2536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Основные инновации пятого издания программы: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539552" y="1844824"/>
            <a:ext cx="8208912" cy="4680520"/>
          </a:xfrm>
        </p:spPr>
        <p:txBody>
          <a:bodyPr>
            <a:normAutofit/>
          </a:bodyPr>
          <a:lstStyle/>
          <a:p>
            <a:pPr lvl="0"/>
            <a:r>
              <a:rPr lang="ru-RU" sz="2000" b="1" dirty="0" smtClean="0">
                <a:solidFill>
                  <a:schemeClr val="tx1"/>
                </a:solidFill>
              </a:rPr>
              <a:t>Внесены изменения в распорядок дня</a:t>
            </a:r>
          </a:p>
          <a:p>
            <a:pPr lvl="0"/>
            <a:r>
              <a:rPr lang="ru-RU" sz="2000" b="1" dirty="0" smtClean="0">
                <a:solidFill>
                  <a:schemeClr val="tx1"/>
                </a:solidFill>
              </a:rPr>
              <a:t>Введены новые элементы режима дня (утренний и вечерний круг)</a:t>
            </a:r>
          </a:p>
          <a:p>
            <a:pPr lvl="0"/>
            <a:r>
              <a:rPr lang="ru-RU" sz="2000" b="1" dirty="0" smtClean="0">
                <a:solidFill>
                  <a:schemeClr val="tx1"/>
                </a:solidFill>
              </a:rPr>
              <a:t>Вводится новый формат совместной детско-взрослой деятельности</a:t>
            </a:r>
          </a:p>
          <a:p>
            <a:pPr lvl="0"/>
            <a:r>
              <a:rPr lang="ru-RU" sz="2000" b="1" dirty="0" smtClean="0">
                <a:solidFill>
                  <a:schemeClr val="tx1"/>
                </a:solidFill>
              </a:rPr>
              <a:t>Новая организация образовательного процесса</a:t>
            </a:r>
          </a:p>
          <a:p>
            <a:pPr lvl="0"/>
            <a:r>
              <a:rPr lang="ru-RU" sz="2000" b="1" dirty="0" smtClean="0">
                <a:solidFill>
                  <a:schemeClr val="tx1"/>
                </a:solidFill>
              </a:rPr>
              <a:t>Предлагается новый формат праздников</a:t>
            </a:r>
          </a:p>
          <a:p>
            <a:pPr lvl="0"/>
            <a:r>
              <a:rPr lang="ru-RU" sz="2000" b="1" dirty="0" smtClean="0">
                <a:solidFill>
                  <a:schemeClr val="tx1"/>
                </a:solidFill>
              </a:rPr>
              <a:t>Подробно прописаны принципы организации развивающей предметно-пространственной среды</a:t>
            </a:r>
          </a:p>
          <a:p>
            <a:pPr lvl="0"/>
            <a:r>
              <a:rPr lang="ru-RU" sz="2000" b="1" dirty="0" smtClean="0">
                <a:solidFill>
                  <a:schemeClr val="tx1"/>
                </a:solidFill>
              </a:rPr>
              <a:t>Предлагается новый формат взаимодействия с родителями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05260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sz="quarter" idx="1"/>
          </p:nvPr>
        </p:nvGraphicFramePr>
        <p:xfrm>
          <a:off x="0" y="0"/>
          <a:ext cx="9145015" cy="659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418"/>
                <a:gridCol w="1224136"/>
                <a:gridCol w="1296144"/>
                <a:gridCol w="1368152"/>
                <a:gridCol w="1512165"/>
              </a:tblGrid>
              <a:tr h="325193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Режим дня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Младшая группа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Средняя группа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Старшая группа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Подготовительная группа</a:t>
                      </a:r>
                      <a:endParaRPr lang="ru-RU" sz="1200" b="1" dirty="0"/>
                    </a:p>
                  </a:txBody>
                  <a:tcPr/>
                </a:tc>
              </a:tr>
              <a:tr h="399953">
                <a:tc>
                  <a:txBody>
                    <a:bodyPr/>
                    <a:lstStyle/>
                    <a:p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Приём  детей, свободная игра</a:t>
                      </a:r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7.00-8.00</a:t>
                      </a:r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7.00-8.00</a:t>
                      </a:r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7.00-8.00</a:t>
                      </a:r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7.00-8.00</a:t>
                      </a:r>
                      <a:endParaRPr lang="ru-RU" sz="1100" b="1" dirty="0"/>
                    </a:p>
                  </a:txBody>
                  <a:tcPr/>
                </a:tc>
              </a:tr>
              <a:tr h="399953">
                <a:tc>
                  <a:txBody>
                    <a:bodyPr/>
                    <a:lstStyle/>
                    <a:p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Утренняя гимнастика</a:t>
                      </a:r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8.00-8.10</a:t>
                      </a:r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7.50-8.00</a:t>
                      </a:r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8.00-8.10</a:t>
                      </a:r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8.10-8.20</a:t>
                      </a:r>
                      <a:endParaRPr lang="ru-RU" sz="1100" b="1" dirty="0"/>
                    </a:p>
                  </a:txBody>
                  <a:tcPr/>
                </a:tc>
              </a:tr>
              <a:tr h="399953">
                <a:tc>
                  <a:txBody>
                    <a:bodyPr/>
                    <a:lstStyle/>
                    <a:p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Утренний круг</a:t>
                      </a:r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8.10-8.20</a:t>
                      </a:r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8.10-8.20</a:t>
                      </a:r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8.20-8.30</a:t>
                      </a:r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8.20-8.30</a:t>
                      </a:r>
                      <a:endParaRPr lang="ru-RU" sz="1100" b="1" dirty="0"/>
                    </a:p>
                  </a:txBody>
                  <a:tcPr/>
                </a:tc>
              </a:tr>
              <a:tr h="399953">
                <a:tc>
                  <a:txBody>
                    <a:bodyPr/>
                    <a:lstStyle/>
                    <a:p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Подготовка к завтраку, завтрак, дежурство</a:t>
                      </a:r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8.20-8.50</a:t>
                      </a:r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8.20-8.50</a:t>
                      </a:r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8.30- 8.45</a:t>
                      </a:r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8.30- 8.45</a:t>
                      </a:r>
                      <a:endParaRPr lang="ru-RU" sz="1100" b="1" dirty="0"/>
                    </a:p>
                  </a:txBody>
                  <a:tcPr/>
                </a:tc>
              </a:tr>
              <a:tr h="399953">
                <a:tc>
                  <a:txBody>
                    <a:bodyPr/>
                    <a:lstStyle/>
                    <a:p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Игры, кружки, занятия, занятия со специалистами</a:t>
                      </a:r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9.00-10.00</a:t>
                      </a:r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9.00-10.00</a:t>
                      </a:r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8.50-10.30</a:t>
                      </a:r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8.50-10.30</a:t>
                      </a:r>
                      <a:endParaRPr lang="ru-RU" sz="1100" b="1" dirty="0"/>
                    </a:p>
                  </a:txBody>
                  <a:tcPr/>
                </a:tc>
              </a:tr>
              <a:tr h="399953">
                <a:tc>
                  <a:txBody>
                    <a:bodyPr/>
                    <a:lstStyle/>
                    <a:p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Подготовка к прогулке. Прогулка.</a:t>
                      </a:r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10.10-12.00</a:t>
                      </a:r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10.20-12.10</a:t>
                      </a:r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10.30-12.30</a:t>
                      </a:r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10.30-12.30</a:t>
                      </a:r>
                      <a:endParaRPr lang="ru-RU" sz="1100" b="1" dirty="0"/>
                    </a:p>
                  </a:txBody>
                  <a:tcPr/>
                </a:tc>
              </a:tr>
              <a:tr h="399953">
                <a:tc>
                  <a:txBody>
                    <a:bodyPr/>
                    <a:lstStyle/>
                    <a:p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Возвращение с прогулки, игры, занятия.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12.00-12.20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12.10-12.30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12.30-12.50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12.30-12.50</a:t>
                      </a:r>
                      <a:endParaRPr lang="ru-RU" sz="1100" dirty="0"/>
                    </a:p>
                  </a:txBody>
                  <a:tcPr/>
                </a:tc>
              </a:tr>
              <a:tr h="399953">
                <a:tc>
                  <a:txBody>
                    <a:bodyPr/>
                    <a:lstStyle/>
                    <a:p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Подготовка к  обеду, обед, дежурство 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12.20-13.00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12.30-13.10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12.50-13.20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12.50-13.20</a:t>
                      </a:r>
                      <a:endParaRPr lang="ru-RU" sz="1100" dirty="0"/>
                    </a:p>
                  </a:txBody>
                  <a:tcPr/>
                </a:tc>
              </a:tr>
              <a:tr h="399953">
                <a:tc>
                  <a:txBody>
                    <a:bodyPr/>
                    <a:lstStyle/>
                    <a:p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Подготовка ко сну, чтение перед сном, дневной сон.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13.00-15.10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13.10-15.10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13.20-15.10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13.20-15.10</a:t>
                      </a:r>
                      <a:endParaRPr lang="ru-RU" sz="1100" dirty="0"/>
                    </a:p>
                  </a:txBody>
                  <a:tcPr/>
                </a:tc>
              </a:tr>
              <a:tr h="399953">
                <a:tc>
                  <a:txBody>
                    <a:bodyPr/>
                    <a:lstStyle/>
                    <a:p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Постепенный подъём, профилактические физкультурно-оздоровительные процедуры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15.10-15.30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15.10-15.30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15.10-15.30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15.10-15.30</a:t>
                      </a:r>
                      <a:endParaRPr lang="ru-RU" sz="1100" dirty="0"/>
                    </a:p>
                  </a:txBody>
                  <a:tcPr/>
                </a:tc>
              </a:tr>
              <a:tr h="399953">
                <a:tc>
                  <a:txBody>
                    <a:bodyPr/>
                    <a:lstStyle/>
                    <a:p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Подготовка к полднику, полдник.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15.30-15.50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15.30-15.50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15.30-15.50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15.30-15.50</a:t>
                      </a:r>
                      <a:endParaRPr lang="ru-RU" sz="1100" dirty="0"/>
                    </a:p>
                  </a:txBody>
                  <a:tcPr/>
                </a:tc>
              </a:tr>
              <a:tr h="399953">
                <a:tc>
                  <a:txBody>
                    <a:bodyPr/>
                    <a:lstStyle/>
                    <a:p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Игры, кружки, занятия, занятия со специалистами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15.50–16.30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15.50-16.40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15.50-16.45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15.50-16.50</a:t>
                      </a:r>
                      <a:endParaRPr lang="ru-RU" sz="1100" dirty="0"/>
                    </a:p>
                  </a:txBody>
                  <a:tcPr/>
                </a:tc>
              </a:tr>
              <a:tr h="399953">
                <a:tc>
                  <a:txBody>
                    <a:bodyPr/>
                    <a:lstStyle/>
                    <a:p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Вечерний круг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16.30-16.40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16.40-16.50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16.45-16.55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16.50-17.00</a:t>
                      </a:r>
                      <a:endParaRPr lang="ru-RU" sz="1100" dirty="0"/>
                    </a:p>
                  </a:txBody>
                  <a:tcPr/>
                </a:tc>
              </a:tr>
              <a:tr h="399953">
                <a:tc>
                  <a:txBody>
                    <a:bodyPr/>
                    <a:lstStyle/>
                    <a:p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Подготовка к ужину, ужин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16.40-17.10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16.50-17.20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16.55-17.20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17.00-17.25</a:t>
                      </a:r>
                      <a:endParaRPr lang="ru-RU" sz="1100" dirty="0"/>
                    </a:p>
                  </a:txBody>
                  <a:tcPr/>
                </a:tc>
              </a:tr>
              <a:tr h="399953">
                <a:tc>
                  <a:txBody>
                    <a:bodyPr/>
                    <a:lstStyle/>
                    <a:p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Подготовка к прогулке, прогулка, уход детей  домой.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17.10-19.00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17.15-19.00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17.15-19.00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17.20-19.00</a:t>
                      </a:r>
                      <a:endParaRPr lang="ru-RU" sz="11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811027" cy="92447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Новый формат совместной взросло-детской деятельности: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1807361"/>
            <a:ext cx="8208912" cy="4051437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ru-RU" sz="2800" b="1" i="1" dirty="0" smtClean="0">
                <a:solidFill>
                  <a:schemeClr val="accent6">
                    <a:lumMod val="50000"/>
                  </a:schemeClr>
                </a:solidFill>
              </a:rPr>
              <a:t>Пространство детской реализации</a:t>
            </a:r>
          </a:p>
          <a:p>
            <a:pPr>
              <a:lnSpc>
                <a:spcPct val="200000"/>
              </a:lnSpc>
            </a:pPr>
            <a:r>
              <a:rPr lang="ru-RU" sz="2800" b="1" i="1" dirty="0" smtClean="0">
                <a:solidFill>
                  <a:schemeClr val="accent6">
                    <a:lumMod val="50000"/>
                  </a:schemeClr>
                </a:solidFill>
              </a:rPr>
              <a:t>Образовательное событие</a:t>
            </a:r>
          </a:p>
          <a:p>
            <a:pPr>
              <a:lnSpc>
                <a:spcPct val="200000"/>
              </a:lnSpc>
            </a:pPr>
            <a:r>
              <a:rPr lang="ru-RU" sz="2800" b="1" i="1" dirty="0" smtClean="0">
                <a:solidFill>
                  <a:schemeClr val="accent6">
                    <a:lumMod val="50000"/>
                  </a:schemeClr>
                </a:solidFill>
              </a:rPr>
              <a:t>Утренний и вечерний круг</a:t>
            </a:r>
            <a:endParaRPr lang="ru-RU" sz="28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116632"/>
            <a:ext cx="7125113" cy="924475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Занятия по программе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79512" y="836712"/>
          <a:ext cx="8712970" cy="5694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2594"/>
                <a:gridCol w="1742594"/>
                <a:gridCol w="1742594"/>
                <a:gridCol w="1742594"/>
                <a:gridCol w="1742594"/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Занятия по программе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Базовый вид деятельности</a:t>
                      </a:r>
                      <a:endParaRPr lang="ru-RU" sz="1400" b="1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Периодичность в неделю</a:t>
                      </a:r>
                      <a:endParaRPr lang="ru-RU" sz="1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Младшая группа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Средняя группа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Старшая группа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Подготовительная группа</a:t>
                      </a:r>
                      <a:endParaRPr lang="ru-RU" sz="1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Физкультура</a:t>
                      </a:r>
                      <a:r>
                        <a:rPr lang="ru-RU" sz="1400" baseline="0" dirty="0" smtClean="0"/>
                        <a:t> в помещении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 раза в неделю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 раза в неделю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 раза в неделю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 раза в неделю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Физкультура на улице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 раз в неделю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 раз в неделю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 раз в неделю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 раз в неделю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Музыка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 раза в неделю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 раза в неделю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 раза в неделю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 раза в неделю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Рисование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 раз в неделю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 раз в неделю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 раз в неделю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 раз в неделю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Лепка,</a:t>
                      </a:r>
                      <a:r>
                        <a:rPr lang="ru-RU" sz="1400" baseline="0" dirty="0" smtClean="0"/>
                        <a:t> аппликация, ручной труд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 раз в неделю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 раз в неделю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 раз в неделю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 раз в неделю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Математическое развитие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 раз в неделю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 раза в неделю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 раза в неделю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 раза в неделю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Основы науки и естествознания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 раз в неделю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 раз в неделю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 раз в неделю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 раз в неделю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Развитие речи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 раз в неделю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 раз в неделю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 раза в неделю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 раза в неделю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Итого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10 занятий в неделю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11 занятий в неделю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12 занятий в неделю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12 занятий в неделю</a:t>
                      </a:r>
                      <a:endParaRPr lang="ru-RU" sz="14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442" y="116633"/>
            <a:ext cx="7125113" cy="936104"/>
          </a:xfrm>
        </p:spPr>
        <p:txBody>
          <a:bodyPr/>
          <a:lstStyle/>
          <a:p>
            <a:pPr algn="ctr"/>
            <a:r>
              <a:rPr lang="ru-RU" sz="2800" b="1" i="1" dirty="0" smtClean="0">
                <a:solidFill>
                  <a:schemeClr val="accent6">
                    <a:lumMod val="50000"/>
                  </a:schemeClr>
                </a:solidFill>
                <a:latin typeface="Cambria"/>
              </a:rPr>
              <a:t>Перечень обязательных праздников</a:t>
            </a:r>
            <a:endParaRPr lang="ru-RU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07950" y="1268413"/>
          <a:ext cx="89281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025"/>
                <a:gridCol w="2232025"/>
                <a:gridCol w="2232025"/>
                <a:gridCol w="223202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Младшая группа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Средняя группа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Старшая группа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Подготовительная группа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Новый год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Новый год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Новый год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Новый год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23 февраля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23 февраля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23 февраля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23 февраля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8 марта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8 марта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8 марта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8 марта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9 мая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9 мая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9 мая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9 мая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День космонавтики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День космонавтики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739963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</a:rPr>
              <a:t>Центр строительства</a:t>
            </a:r>
          </a:p>
          <a:p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</a:rPr>
              <a:t>Цент для сюжетно-ролевых игр</a:t>
            </a:r>
          </a:p>
          <a:p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</a:rPr>
              <a:t>Уголок для театрализованных игр</a:t>
            </a:r>
          </a:p>
          <a:p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</a:rPr>
              <a:t>Центр музыки</a:t>
            </a:r>
          </a:p>
          <a:p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</a:rPr>
              <a:t>Центр изобразительного искусства</a:t>
            </a:r>
          </a:p>
          <a:p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</a:rPr>
              <a:t>Центр мелкой моторики</a:t>
            </a:r>
          </a:p>
          <a:p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</a:rPr>
              <a:t>Центр конструирование из деталей мелкого и среднего размера</a:t>
            </a:r>
          </a:p>
          <a:p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</a:rPr>
              <a:t>Уголок настольных игр</a:t>
            </a:r>
          </a:p>
          <a:p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</a:rPr>
              <a:t>Центр математики</a:t>
            </a:r>
          </a:p>
          <a:p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</a:rPr>
              <a:t>Центр науки и естествознания</a:t>
            </a:r>
          </a:p>
          <a:p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</a:rPr>
              <a:t>Центр грамотности и письма</a:t>
            </a:r>
          </a:p>
          <a:p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</a:rPr>
              <a:t>Книжный уголок</a:t>
            </a:r>
          </a:p>
          <a:p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</a:rPr>
              <a:t>Уголок уединения</a:t>
            </a:r>
          </a:p>
          <a:p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</a:rPr>
              <a:t>Центр песка и воды</a:t>
            </a:r>
          </a:p>
          <a:p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</a:rPr>
              <a:t>Спортивный уголок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31640" y="332656"/>
            <a:ext cx="6480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Примерный перечень центров активности</a:t>
            </a:r>
            <a:endParaRPr lang="ru-RU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71295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1115616" y="1628800"/>
            <a:ext cx="7272808" cy="28083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2051720" y="2204864"/>
            <a:ext cx="52565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i="1" dirty="0" smtClean="0">
                <a:solidFill>
                  <a:schemeClr val="accent6">
                    <a:lumMod val="50000"/>
                  </a:schemeClr>
                </a:solidFill>
              </a:rPr>
              <a:t>Успехов в  </a:t>
            </a:r>
            <a:r>
              <a:rPr lang="ru-RU" sz="4800" b="1" i="1" dirty="0" smtClean="0">
                <a:solidFill>
                  <a:schemeClr val="accent6">
                    <a:lumMod val="50000"/>
                  </a:schemeClr>
                </a:solidFill>
              </a:rPr>
              <a:t>реализации!</a:t>
            </a:r>
            <a:endParaRPr lang="ru-RU" sz="48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504</TotalTime>
  <Words>536</Words>
  <Application>Microsoft Office PowerPoint</Application>
  <PresentationFormat>Экран (4:3)</PresentationFormat>
  <Paragraphs>187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Эркер</vt:lpstr>
      <vt:lpstr>Новые возможности программы «От рождения до школы»</vt:lpstr>
      <vt:lpstr>Основные инновации пятого издания программы: </vt:lpstr>
      <vt:lpstr>Слайд 3</vt:lpstr>
      <vt:lpstr>Новый формат совместной взросло-детской деятельности:</vt:lpstr>
      <vt:lpstr>Занятия по программе</vt:lpstr>
      <vt:lpstr>Перечень обязательных праздников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Образовательная программа ДОУ в соответствии с ФГОС</dc:title>
  <dc:creator>acer</dc:creator>
  <cp:lastModifiedBy>Пользователь Windows</cp:lastModifiedBy>
  <cp:revision>57</cp:revision>
  <dcterms:created xsi:type="dcterms:W3CDTF">2014-02-03T11:26:32Z</dcterms:created>
  <dcterms:modified xsi:type="dcterms:W3CDTF">2021-02-11T05:58:52Z</dcterms:modified>
</cp:coreProperties>
</file>